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Source Sans Pr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.fntdata"/><Relationship Id="rId20" Type="http://schemas.openxmlformats.org/officeDocument/2006/relationships/slide" Target="slides/slide16.xml"/><Relationship Id="rId42" Type="http://schemas.openxmlformats.org/officeDocument/2006/relationships/font" Target="fonts/SourceSansPro-boldItalic.fntdata"/><Relationship Id="rId41" Type="http://schemas.openxmlformats.org/officeDocument/2006/relationships/font" Target="fonts/SourceSansPr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SourceSansPr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Pavyzdys: kai baigiasi zaidimas, pacman’ui reikia pazaliuoti. Pacman accepts GameRules to deremen when is game over.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Hifh cohesion - loose coupling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5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 0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12457" r="0" t="0"/>
          <a:stretch/>
        </p:blipFill>
        <p:spPr>
          <a:xfrm>
            <a:off x="0" y="0"/>
            <a:ext cx="675367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916375" y="1491850"/>
            <a:ext cx="49428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Neutr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7ACA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007ACA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007ACA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rast Blu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lement Title &amp; Body Blu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 b="79428" l="0" r="0" t="0"/>
          <a:stretch/>
        </p:blipFill>
        <p:spPr>
          <a:xfrm>
            <a:off x="0" y="0"/>
            <a:ext cx="9144000" cy="1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291295"/>
            <a:ext cx="8437200" cy="259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7ACA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buClr>
                <a:srgbClr val="007ACA"/>
              </a:buClr>
              <a:buSzPts val="1000"/>
              <a:buChar char="○"/>
              <a:defRPr/>
            </a:lvl2pPr>
            <a:lvl3pPr lvl="2" rtl="0">
              <a:spcBef>
                <a:spcPts val="0"/>
              </a:spcBef>
              <a:buClr>
                <a:srgbClr val="007ACA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Centered 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29260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2" type="title"/>
          </p:nvPr>
        </p:nvSpPr>
        <p:spPr>
          <a:xfrm>
            <a:off x="311700" y="20978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d Value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22600" r="0" t="0"/>
          <a:stretch/>
        </p:blipFill>
        <p:spPr>
          <a:xfrm>
            <a:off x="1" y="0"/>
            <a:ext cx="597164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type="ctrTitle"/>
          </p:nvPr>
        </p:nvSpPr>
        <p:spPr>
          <a:xfrm>
            <a:off x="3870675" y="1491850"/>
            <a:ext cx="49884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0" name="Shape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554250" y="2675617"/>
            <a:ext cx="7772400" cy="115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4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554250" y="3649025"/>
            <a:ext cx="7772400" cy="49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2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seperator_logo.png" id="105" name="Shape 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57706"/>
            <a:ext cx="9144000" cy="585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e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pic>
        <p:nvPicPr>
          <p:cNvPr descr="Visma_Logo_Screen.png" id="108" name="Shape 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525" y="4724425"/>
            <a:ext cx="1099374" cy="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 sz="1800"/>
            </a:lvl1pPr>
            <a:lvl2pPr lvl="1" rtl="0">
              <a:spcBef>
                <a:spcPts val="0"/>
              </a:spcBef>
              <a:buSzPts val="1200"/>
              <a:buChar char="○"/>
              <a:defRPr sz="1800"/>
            </a:lvl2pPr>
            <a:lvl3pPr lvl="2" rtl="0">
              <a:spcBef>
                <a:spcPts val="0"/>
              </a:spcBef>
              <a:buSzPts val="1200"/>
              <a:buChar char="■"/>
              <a:defRPr sz="1800"/>
            </a:lvl3pPr>
            <a:lvl4pPr lvl="3" rtl="0">
              <a:spcBef>
                <a:spcPts val="0"/>
              </a:spcBef>
              <a:buSzPts val="1200"/>
              <a:buChar char="●"/>
              <a:defRPr/>
            </a:lvl4pPr>
            <a:lvl5pPr lvl="4" rtl="0">
              <a:spcBef>
                <a:spcPts val="0"/>
              </a:spcBef>
              <a:buSzPts val="12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200"/>
              <a:buChar char="●"/>
              <a:defRPr/>
            </a:lvl7pPr>
            <a:lvl8pPr lvl="7" rtl="0">
              <a:spcBef>
                <a:spcPts val="0"/>
              </a:spcBef>
              <a:buSzPts val="12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 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/>
            </a:lvl1pPr>
            <a:lvl2pPr lvl="1" rtl="0">
              <a:spcBef>
                <a:spcPts val="0"/>
              </a:spcBef>
              <a:buSzPts val="10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0" l="44503" r="0" t="0"/>
          <a:stretch/>
        </p:blipFill>
        <p:spPr>
          <a:xfrm>
            <a:off x="0" y="0"/>
            <a:ext cx="428185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type="ctrTitle"/>
          </p:nvPr>
        </p:nvSpPr>
        <p:spPr>
          <a:xfrm>
            <a:off x="3890250" y="1491850"/>
            <a:ext cx="49689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b="0" l="13096" r="0" t="0"/>
          <a:stretch/>
        </p:blipFill>
        <p:spPr>
          <a:xfrm>
            <a:off x="0" y="0"/>
            <a:ext cx="79465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type="ctrTitle"/>
          </p:nvPr>
        </p:nvSpPr>
        <p:spPr>
          <a:xfrm>
            <a:off x="3785825" y="1491850"/>
            <a:ext cx="50733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2" name="Shape 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5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27230" r="0" t="0"/>
          <a:stretch/>
        </p:blipFill>
        <p:spPr>
          <a:xfrm>
            <a:off x="-3" y="0"/>
            <a:ext cx="6163999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ctrTitle"/>
          </p:nvPr>
        </p:nvSpPr>
        <p:spPr>
          <a:xfrm>
            <a:off x="3831525" y="1491850"/>
            <a:ext cx="50277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6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6213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118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5096" r="0" t="0"/>
          <a:stretch/>
        </p:blipFill>
        <p:spPr>
          <a:xfrm>
            <a:off x="0" y="0"/>
            <a:ext cx="732079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719" l="0" r="0" t="45946"/>
          <a:stretch/>
        </p:blipFill>
        <p:spPr>
          <a:xfrm>
            <a:off x="0" y="0"/>
            <a:ext cx="642937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9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27865" r="0" t="0"/>
          <a:stretch/>
        </p:blipFill>
        <p:spPr>
          <a:xfrm>
            <a:off x="0" y="0"/>
            <a:ext cx="556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"/>
              <a:buChar char="●"/>
              <a:defRPr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" name="Shape 8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mantasurbonas/vgtu-2017-laboratorini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Objektiškai orientuoto projektavimo principai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2016-10-02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Paveldėjimas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OOP mechanizmas kai klasė įgyja tėvinės klasės savybes ir elgseną.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“is-a”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Palengvina kodo pernaudojamumą ir palaikomumą.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Privalumai: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Kodo perpanaudojamumas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Plečiamumas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Būti atsargiem: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Kartais hierarhijos užauga labai didelės. Paveldėtos klasės yra stipriai susijusios su tėvinėmis, dėl to sunkėja palaikymas.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Polimorfizmas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gr. “poly” - daug, “morphe” - formos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OOP mechanizmas, kai skirtingų tipų objektai palaiko tą patį interfeisą.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f</a:t>
            </a:r>
            <a:r>
              <a:rPr lang="en"/>
              <a:t>or each animal in animalArray: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    animal.move() // for Cat  objects its walking, for Bird objects its flying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DEMO!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Pagrindinės OO Metrikos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Kaip pamatuoti ar klasės gerai suprojektuotos?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Priklausomybė (</a:t>
            </a:r>
            <a:r>
              <a:rPr i="1" lang="en"/>
              <a:t>Coupling</a:t>
            </a:r>
            <a:r>
              <a:rPr lang="en"/>
              <a:t>)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Kohezija (</a:t>
            </a:r>
            <a:r>
              <a:rPr i="1" lang="en"/>
              <a:t>Cohesion</a:t>
            </a:r>
            <a:r>
              <a:rPr lang="en"/>
              <a:t>)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Pakankamumas (</a:t>
            </a:r>
            <a:r>
              <a:rPr i="1" lang="en"/>
              <a:t>Sufficiency</a:t>
            </a:r>
            <a:r>
              <a:rPr lang="en"/>
              <a:t>)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Išbaigtumas (</a:t>
            </a:r>
            <a:r>
              <a:rPr i="1" lang="en"/>
              <a:t>Completeness</a:t>
            </a:r>
            <a:r>
              <a:rPr lang="en"/>
              <a:t>)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Primytivumas (</a:t>
            </a:r>
            <a:r>
              <a:rPr i="1" lang="en"/>
              <a:t>Primitiveness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Priklausomybė (</a:t>
            </a:r>
            <a:r>
              <a:rPr i="1" lang="en"/>
              <a:t>Coupling</a:t>
            </a:r>
            <a:r>
              <a:rPr lang="en"/>
              <a:t>)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Ryšių stiprumas tarp klasių.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Kuo daugiau kitų klasių reikia “mūsų klasės” funkcionavimui, tuo didesnis </a:t>
            </a:r>
            <a:r>
              <a:rPr i="1" lang="en"/>
              <a:t>coupling</a:t>
            </a:r>
            <a:r>
              <a:rPr lang="en"/>
              <a:t> laipsnis.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Didelio </a:t>
            </a:r>
            <a:r>
              <a:rPr i="1" lang="en"/>
              <a:t>coupling</a:t>
            </a:r>
            <a:r>
              <a:rPr lang="en"/>
              <a:t> laipsnio problemos: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vieną konkrečią klasę sunkiau izoliuotai analizuoti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Vieną konkrečią klasę sunkiau izoliuotai suprasti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Vieną konkrečią klasę sunkiau perpanaudoti.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Klasės turi būti “loose coupled”.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Interfeisai - galingas įrankis atskirti klases.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Law of demeter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“Only talk to your immediate friends. Don't talk to strangers.”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objectA.getObjectB().doSomething();  - NO!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objectA.getObjectB().getObjectC().doSomething(); - NO! NO! NO!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Kohezija (</a:t>
            </a:r>
            <a:r>
              <a:rPr i="1" lang="en"/>
              <a:t>Cohesion</a:t>
            </a:r>
            <a:r>
              <a:rPr lang="en"/>
              <a:t>)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1309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Klasės vidinių elementų (kintamųjų, metodų) ryšių stiprumas.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Atsitiktinė kohezija (</a:t>
            </a:r>
            <a:r>
              <a:rPr i="1" lang="en"/>
              <a:t>coincidental cohesion</a:t>
            </a:r>
            <a:r>
              <a:rPr lang="en"/>
              <a:t>) - kai nesusijusios abstrakcijos suplakamos į vieną.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“High cohesion”. - klasės elementai (kintamieji, metodai) veikia kartu, jog išpildyti </a:t>
            </a:r>
            <a:r>
              <a:rPr lang="en"/>
              <a:t>išbaigtą </a:t>
            </a:r>
            <a:r>
              <a:rPr lang="en"/>
              <a:t>funkcionalumą.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Code smell: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Klasė turi skirtingas nesusijusias operacijas. Pvz.  apskaičiuoja kur eiti Pacman’ui ir užkrauna žemėlapį iš disko.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Pakankamumas (</a:t>
            </a:r>
            <a:r>
              <a:rPr i="1" lang="en"/>
              <a:t>Sufficiency</a:t>
            </a:r>
            <a:r>
              <a:rPr lang="en"/>
              <a:t>)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Klasė turi pateikti pakankamai abstrakcijos charakteristikų kurios leidžia prasmingą ir efektyvų panaudojamumą.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T.y. Ar klasė yra naudinga?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Pavyzdys: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Duomenų struktūra Stack turi push(), bet neturi pop() metodo.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Išbaigtumas (</a:t>
            </a:r>
            <a:r>
              <a:rPr i="1" lang="en"/>
              <a:t>Completeness</a:t>
            </a:r>
            <a:r>
              <a:rPr lang="en"/>
              <a:t>)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Jei klasė turi visą išbaigtą funkcionalumą ir sukurta perpanaudojamui - tokia klasė yra išbaigta.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Pavyzdys: Stack klasė, kuri turi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push(), pop(), peek(), isFull(), isEmpty() metodus.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Pagrindinės OO koncepcijos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Primityvumas (</a:t>
            </a:r>
            <a:r>
              <a:rPr i="1" lang="en"/>
              <a:t>Primitiveness</a:t>
            </a:r>
            <a:r>
              <a:rPr lang="en"/>
              <a:t>)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Principas, reikalaujantis riboti klasės operacijų skaičių - palikti tik esmines operacijas (metodus).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Operacija nėra primityvi (t.y., operacija yra perteklinė), jei ji sudaryta vien tik iš kitų </a:t>
            </a:r>
            <a:r>
              <a:rPr i="1" lang="en"/>
              <a:t>public</a:t>
            </a:r>
            <a:r>
              <a:rPr lang="en"/>
              <a:t> operacijų.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Pvz.,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addItem(item) metodas yra primityvus.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addTwoItems(item1, item2), addThreeItems(item1, item2, item3) - nėra primityvūs.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Pagrindiniai OOD principai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S.O.L.I.D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Robert C. Martin (Uncle Bob): "first five principles":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/>
              <a:t>Single responsibility principle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/>
              <a:t>Open-closed principle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/>
              <a:t>Liskov substitution principle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/>
              <a:t>Interface segregation principle</a:t>
            </a:r>
          </a:p>
          <a:p>
            <a:pPr indent="-292100" lvl="1" marL="914400">
              <a:spcBef>
                <a:spcPts val="0"/>
              </a:spcBef>
              <a:buSzPts val="1000"/>
              <a:buChar char="○"/>
            </a:pPr>
            <a:r>
              <a:rPr i="1" lang="en"/>
              <a:t>Dependency inversion principle (“depend on abstractions, not concretions”)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Taikant visus šiuos principus kartu programuotojams palengvina: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Teisingai projektuoti sistemas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Išvengti “code smell”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Lengvai refaktorinti kodą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“Single responsibility” principas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Klasė turi turėti vieną ir tik vieną priežąstį būti keičiamai - tai reiškia klasė turi atlikti tik vieną darbą.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Tas pati taisyklė galioja metodams, moduliams.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gle_responsibility_principle.jpg"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“Open-closed” principas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Objektai turi būti atviri praplėtimui, bet uždari modifikavimui.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Nereikia tiesiogiai sutapatinti dvi sąvokas:</a:t>
            </a:r>
            <a:br>
              <a:rPr lang="en"/>
            </a:br>
            <a:r>
              <a:rPr lang="en"/>
              <a:t>	 “atviri išplėtimui” != “atviri paveldėjimui”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ClosedPrinciple2_2C596E17.jpg"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23" y="389375"/>
            <a:ext cx="5455950" cy="436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“Liskov substitution” principas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Barbara Liskov (1987 m.) 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“Vaikinės klasės </a:t>
            </a:r>
            <a:r>
              <a:rPr b="1" lang="en"/>
              <a:t>niekada </a:t>
            </a:r>
            <a:r>
              <a:rPr lang="en"/>
              <a:t>neturi sugriauti tėvinių klasių numatytos elgsenos.”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Code smell: Jei reikia tikrinti klasės subtipą ir atlikti specifinius veiksmus. Pavyzdžiui: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public Integer petrolLeft(Car car) {</a:t>
            </a:r>
            <a:br>
              <a:rPr lang="en"/>
            </a:br>
            <a:r>
              <a:rPr lang="en"/>
              <a:t>	if (car instance of ElectricCar) </a:t>
            </a:r>
            <a:br>
              <a:rPr lang="en"/>
            </a:br>
            <a:r>
              <a:rPr lang="en"/>
              <a:t>		throw new NotSupportedException();</a:t>
            </a:r>
            <a:br>
              <a:rPr lang="en"/>
            </a:br>
            <a:r>
              <a:rPr lang="en"/>
              <a:t>}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skov_substitution_principle.jpg"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Favor Composition over Inheritance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Paveldėjimo problema:</a:t>
            </a:r>
          </a:p>
        </p:txBody>
      </p:sp>
      <p:pic>
        <p:nvPicPr>
          <p:cNvPr descr="UML_diagram_of_composition_over_inheritance.svg.png"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22" y="1017725"/>
            <a:ext cx="5124450" cy="403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Koncepcijos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Abstrakcija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Inkapsuliacija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Paveldėjimas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Polimorfizmas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“Interface segregation” principas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Vartotojas niekada neturi būti verčiamas implementuoti interfeisą kurio nenaudos ar priklausyti nuo metodų kurių nepanaudos.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Code smell: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button.setClickListener(new ButtonClickListener() {</a:t>
            </a:r>
            <a:br>
              <a:rPr lang="en"/>
            </a:br>
            <a:r>
              <a:rPr lang="en"/>
              <a:t>	public void clickEvent(Event e) {  // DO STUFF}</a:t>
            </a:r>
            <a:br>
              <a:rPr lang="en"/>
            </a:br>
            <a:r>
              <a:rPr lang="en"/>
              <a:t>	public void longClickEvent(Event e) {  //Not used}</a:t>
            </a:r>
            <a:br>
              <a:rPr lang="en"/>
            </a:br>
            <a:r>
              <a:rPr lang="en"/>
              <a:t>	public void touchEvent(Event e, Touch touch){ //Not used}</a:t>
            </a:r>
            <a:br>
              <a:rPr lang="en"/>
            </a:br>
            <a:r>
              <a:rPr lang="en"/>
              <a:t>})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ceSegregationPrinciple_60216468.jpg"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455" y="222513"/>
            <a:ext cx="5873094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“Dependency inversion” principas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Esybės turi priklausyti ne nuo konkrečių implementacijų, bet nuo abtrakcijų.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ggn8fwf_36gttf6dtd_b.jpg"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363" y="645800"/>
            <a:ext cx="5205275" cy="38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Namų darbas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https://github.com/mantasurbonas/vgtu-2017-laboratorinis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+1 balas prie egzamino pirmiem 3, kurie refaktorins kodą, pagal šios dienos paskaitos temą.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Pull request’ai arba atsiųskite kodą email’u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Abstrakcija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Abstrakcija vienas iš būdų kaip žmonėms susidoroti su sudėtingumu.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lot. </a:t>
            </a:r>
            <a:r>
              <a:rPr i="1" lang="en"/>
              <a:t>abstrahō</a:t>
            </a:r>
            <a:r>
              <a:rPr lang="en"/>
              <a:t> ‎(“to draw away”) - atimam neesmines detales kad lengviau suprastume.</a:t>
            </a:r>
          </a:p>
        </p:txBody>
      </p:sp>
      <p:pic>
        <p:nvPicPr>
          <p:cNvPr descr="iJhe5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938" y="2255275"/>
            <a:ext cx="40290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Duomenų abstrakcija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ata_abstraction.PN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877575"/>
            <a:ext cx="2897450" cy="177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_abstr_good.PNG"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351" y="1877575"/>
            <a:ext cx="2743575" cy="10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Veiksmų abstrakcija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apture.PN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75" y="1716300"/>
            <a:ext cx="33337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Inkapsuliacija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G. Booch: ”..</a:t>
            </a:r>
            <a:r>
              <a:rPr i="1" lang="en"/>
              <a:t> is the process of hiding all the secrets of an object that do not contribute to its essential characteristics</a:t>
            </a:r>
            <a:r>
              <a:rPr lang="en"/>
              <a:t>”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Užtikrina, kad pakeitimai klasės vidinėje</a:t>
            </a:r>
            <a:br>
              <a:rPr lang="en"/>
            </a:br>
            <a:r>
              <a:rPr lang="en"/>
              <a:t>logikoje neįtakoja išorinių klasių.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2-08-19 at 7.44.52 AM.png"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50" y="1582875"/>
            <a:ext cx="3493250" cy="320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Inkapsuliacija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299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							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i="1" lang="en"/>
              <a:t>Abstrakcija - stebima objekto elgsena.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indent="0" lvl="0" marL="0">
              <a:spcBef>
                <a:spcPts val="0"/>
              </a:spcBef>
              <a:buNone/>
            </a:pPr>
            <a:r>
              <a:rPr i="1" lang="en"/>
              <a:t>Abstrakcija padeda suprasti žmonėms </a:t>
            </a:r>
            <a:br>
              <a:rPr i="1" lang="en"/>
            </a:br>
            <a:r>
              <a:rPr i="1" lang="en"/>
              <a:t>ka jie daro.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4591800" y="1102400"/>
            <a:ext cx="3978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i="1" lang="en"/>
              <a:t>Inkapsuliacija - įgyvendinimas OO programavime.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Inkapsuliacija įgalina daryti patikimus kodo pakeitimus.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345300" y="1152475"/>
            <a:ext cx="77259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Abstrakcija ir Inkapsuliacija papildančios viena kitą sąvokos: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Inkapsuliacijos pavyzdys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ncapsulation_wrong.PN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68225"/>
            <a:ext cx="4094650" cy="213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capsulation_ok.PNG"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0" y="487488"/>
            <a:ext cx="278130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ew Visma Google Slide Templat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